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279" r:id="rId15"/>
    <p:sldId id="267" r:id="rId16"/>
    <p:sldId id="287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4"/>
    <a:srgbClr val="003772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94650" autoAdjust="0"/>
  </p:normalViewPr>
  <p:slideViewPr>
    <p:cSldViewPr>
      <p:cViewPr>
        <p:scale>
          <a:sx n="66" d="100"/>
          <a:sy n="66" d="100"/>
        </p:scale>
        <p:origin x="-3228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pPr/>
              <a:t>04/06/2014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-243408"/>
            <a:ext cx="9144000" cy="1752600"/>
          </a:xfrm>
        </p:spPr>
        <p:txBody>
          <a:bodyPr/>
          <a:lstStyle/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Higher Education Policies:</a:t>
            </a:r>
          </a:p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Challenges and Opportunities</a:t>
            </a:r>
          </a:p>
          <a:p>
            <a:pPr algn="l"/>
            <a:endParaRPr lang="en-GB" sz="36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GB" sz="2800" b="1" i="1" dirty="0" smtClean="0">
                <a:solidFill>
                  <a:schemeClr val="bg1"/>
                </a:solidFill>
                <a:latin typeface="Cambria" pitchFamily="18" charset="0"/>
              </a:rPr>
              <a:t>Prof. David Taylor</a:t>
            </a:r>
          </a:p>
          <a:p>
            <a:pPr algn="l"/>
            <a:r>
              <a:rPr lang="en-GB" sz="2800" b="1" i="1" dirty="0" smtClean="0">
                <a:solidFill>
                  <a:schemeClr val="bg1"/>
                </a:solidFill>
                <a:latin typeface="Cambria" pitchFamily="18" charset="0"/>
              </a:rPr>
              <a:t>Pro Vice-Chancellor (International)</a:t>
            </a:r>
          </a:p>
        </p:txBody>
      </p:sp>
      <p:pic>
        <p:nvPicPr>
          <p:cNvPr id="1026" name="Picture 2" descr="K:\QS\QS 4 Star\Results\QS_Stars_4Star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2904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Social mobility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Raising aspirations in poorer communities</a:t>
            </a:r>
          </a:p>
          <a:p>
            <a:pPr lvl="1"/>
            <a:r>
              <a:rPr lang="en-GB" sz="2000" dirty="0" smtClean="0"/>
              <a:t>Raising attainment in Schools &amp; Colleges</a:t>
            </a:r>
          </a:p>
          <a:p>
            <a:pPr lvl="1"/>
            <a:r>
              <a:rPr lang="en-GB" sz="2000" dirty="0" smtClean="0"/>
              <a:t>Raising attainment</a:t>
            </a:r>
          </a:p>
          <a:p>
            <a:pPr lvl="1"/>
            <a:r>
              <a:rPr lang="en-GB" sz="2000" dirty="0" smtClean="0"/>
              <a:t>Securing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432746" cy="3598862"/>
          </a:xfrm>
        </p:spPr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1600" dirty="0" smtClean="0"/>
              <a:t>Top 10 for social inclusion</a:t>
            </a:r>
          </a:p>
          <a:p>
            <a:pPr lvl="1"/>
            <a:r>
              <a:rPr lang="en-GB" sz="1600" dirty="0" smtClean="0"/>
              <a:t>Engage with and support regional Schools and Colleges particularly in terms of governance</a:t>
            </a:r>
          </a:p>
          <a:p>
            <a:pPr lvl="1"/>
            <a:r>
              <a:rPr lang="en-GB" sz="1600" dirty="0" smtClean="0"/>
              <a:t>Developed a predictive analytics approach to focus support</a:t>
            </a:r>
          </a:p>
          <a:p>
            <a:pPr lvl="1"/>
            <a:r>
              <a:rPr lang="en-GB" sz="1600" dirty="0" smtClean="0"/>
              <a:t>Target of 100% of students gaining industrial experience</a:t>
            </a:r>
          </a:p>
          <a:p>
            <a:pPr lvl="1"/>
            <a:r>
              <a:rPr lang="en-GB" sz="1600" dirty="0" smtClean="0"/>
              <a:t>Top 10 for jobs – real social mobility</a:t>
            </a:r>
            <a:endParaRPr lang="en-GB" sz="1600" dirty="0"/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1600" dirty="0" smtClean="0"/>
              <a:t>PhD study and collaborative research</a:t>
            </a:r>
            <a:endParaRPr lang="en-GB" sz="16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0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Globalisation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Developing a global workforce</a:t>
            </a:r>
          </a:p>
          <a:p>
            <a:pPr lvl="1"/>
            <a:r>
              <a:rPr lang="en-GB" sz="2000" dirty="0" smtClean="0"/>
              <a:t>UK 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only to US in terms of international students</a:t>
            </a:r>
          </a:p>
          <a:p>
            <a:pPr lvl="1"/>
            <a:r>
              <a:rPr lang="en-GB" sz="2000" dirty="0" smtClean="0"/>
              <a:t>International student and staff are vital as want to attract best in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432746" cy="3598862"/>
          </a:xfrm>
        </p:spPr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1800" dirty="0" smtClean="0"/>
              <a:t>Students and staff from over 120 countries</a:t>
            </a:r>
          </a:p>
          <a:p>
            <a:pPr lvl="1"/>
            <a:r>
              <a:rPr lang="en-GB" sz="1800" dirty="0" smtClean="0"/>
              <a:t>Top 10 in International Student Barometer</a:t>
            </a:r>
          </a:p>
          <a:p>
            <a:pPr lvl="1"/>
            <a:r>
              <a:rPr lang="en-GB" sz="1800" dirty="0" smtClean="0"/>
              <a:t>Queen’s Award for Enterprise</a:t>
            </a:r>
          </a:p>
          <a:p>
            <a:pPr lvl="1"/>
            <a:r>
              <a:rPr lang="en-GB" sz="1800" dirty="0" smtClean="0"/>
              <a:t>QS 5* for Internationalisation</a:t>
            </a:r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1600" dirty="0" smtClean="0"/>
              <a:t>Staff development and training</a:t>
            </a:r>
          </a:p>
          <a:p>
            <a:pPr lvl="1"/>
            <a:r>
              <a:rPr lang="en-GB" sz="1600" dirty="0" smtClean="0"/>
              <a:t>Joint research</a:t>
            </a:r>
          </a:p>
          <a:p>
            <a:pPr lvl="1"/>
            <a:r>
              <a:rPr lang="en-GB" sz="1600" dirty="0" smtClean="0"/>
              <a:t>MSc and PhD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8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Innovation &amp;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How can Universities stimulate local innovation &amp; growth</a:t>
            </a:r>
          </a:p>
          <a:p>
            <a:pPr lvl="1"/>
            <a:r>
              <a:rPr lang="en-GB" sz="2000" dirty="0" smtClean="0"/>
              <a:t>Higher Education Innovation Fund</a:t>
            </a:r>
          </a:p>
          <a:p>
            <a:pPr lvl="1"/>
            <a:r>
              <a:rPr lang="en-GB" sz="2000" dirty="0" smtClean="0"/>
              <a:t>Local Enterprise Partnerships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432746" cy="3598862"/>
          </a:xfrm>
        </p:spPr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1800" dirty="0" smtClean="0"/>
              <a:t>Entrepreneurial </a:t>
            </a:r>
            <a:r>
              <a:rPr lang="en-GB" sz="1800" dirty="0" err="1" smtClean="0"/>
              <a:t>Uni</a:t>
            </a:r>
            <a:r>
              <a:rPr lang="en-GB" sz="1800" dirty="0" smtClean="0"/>
              <a:t> of the Year</a:t>
            </a:r>
          </a:p>
          <a:p>
            <a:pPr lvl="1"/>
            <a:r>
              <a:rPr lang="en-GB" sz="1800" dirty="0" smtClean="0"/>
              <a:t>3M Buckley Innovation Centre</a:t>
            </a:r>
          </a:p>
          <a:p>
            <a:pPr lvl="1"/>
            <a:r>
              <a:rPr lang="en-GB" sz="1800" dirty="0" smtClean="0"/>
              <a:t>Global CEOs. Fortune 500</a:t>
            </a:r>
          </a:p>
          <a:p>
            <a:pPr lvl="1"/>
            <a:r>
              <a:rPr lang="en-GB" sz="1800" dirty="0" smtClean="0"/>
              <a:t>Access to Technology, Markets &amp; Finance</a:t>
            </a:r>
          </a:p>
          <a:p>
            <a:pPr lvl="1"/>
            <a:r>
              <a:rPr lang="en-GB" sz="1800" dirty="0" smtClean="0"/>
              <a:t>Work closely with region</a:t>
            </a:r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1600" dirty="0" smtClean="0"/>
              <a:t>Share regional engagement models</a:t>
            </a:r>
            <a:endParaRPr lang="en-GB" sz="16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4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Huddersfield is proud of its links with Libya</a:t>
            </a:r>
          </a:p>
          <a:p>
            <a:r>
              <a:rPr lang="en-GB" dirty="0" smtClean="0"/>
              <a:t>We value your contribution to our University and look forward to developing further opportunities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capdt3\Pictures\Libya\PPT\IMG_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376264" cy="35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Huddersfield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205038"/>
            <a:ext cx="5654526" cy="3598862"/>
          </a:xfrm>
        </p:spPr>
        <p:txBody>
          <a:bodyPr/>
          <a:lstStyle/>
          <a:p>
            <a:r>
              <a:rPr lang="en-GB" sz="2000" dirty="0" smtClean="0"/>
              <a:t>22,000 students from over 120 countries</a:t>
            </a:r>
          </a:p>
          <a:p>
            <a:r>
              <a:rPr lang="en-GB" sz="2000" dirty="0" smtClean="0"/>
              <a:t>Times Higher Education University of the Year 2014</a:t>
            </a:r>
          </a:p>
          <a:p>
            <a:r>
              <a:rPr lang="en-GB" sz="2000" dirty="0" smtClean="0"/>
              <a:t>Times Higher Education Entrepreneurial University of the Year 2012/13</a:t>
            </a:r>
          </a:p>
          <a:p>
            <a:r>
              <a:rPr lang="en-GB" sz="2000" dirty="0" smtClean="0"/>
              <a:t>Queen’s Award for Enterprise 2013 (only University)</a:t>
            </a:r>
          </a:p>
          <a:p>
            <a:r>
              <a:rPr lang="en-GB" sz="2000" dirty="0" smtClean="0"/>
              <a:t>Inaugural Guardian Inspiring Leader Award</a:t>
            </a:r>
          </a:p>
          <a:p>
            <a:r>
              <a:rPr lang="en-GB" sz="2000" dirty="0" smtClean="0"/>
              <a:t>Strong existing links with Libya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1979080"/>
            <a:ext cx="2458679" cy="41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6512" y="2205038"/>
            <a:ext cx="4615562" cy="3598862"/>
          </a:xfrm>
        </p:spPr>
        <p:txBody>
          <a:bodyPr/>
          <a:lstStyle/>
          <a:p>
            <a:r>
              <a:rPr lang="en-GB" sz="2400" dirty="0" smtClean="0"/>
              <a:t>Long and successful relationship with Libya</a:t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dirty="0" smtClean="0"/>
              <a:t>More than 100 Libyan students on campus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Mostly science and engineering PhD students</a:t>
            </a:r>
          </a:p>
        </p:txBody>
      </p:sp>
      <p:pic>
        <p:nvPicPr>
          <p:cNvPr id="5123" name="Picture 3" descr="C:\Users\vcapdt3\Pictures\Libya\PPT\freshers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0" y="2060848"/>
            <a:ext cx="42513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dirty="0" smtClean="0"/>
              <a:t>University of Huddersfield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so many?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Travel to Libya to</a:t>
            </a:r>
            <a:br>
              <a:rPr lang="en-GB" dirty="0" smtClean="0"/>
            </a:br>
            <a:r>
              <a:rPr lang="en-GB" dirty="0" smtClean="0"/>
              <a:t>understand needs</a:t>
            </a:r>
          </a:p>
          <a:p>
            <a:endParaRPr lang="en-GB" dirty="0"/>
          </a:p>
          <a:p>
            <a:r>
              <a:rPr lang="en-GB" dirty="0" smtClean="0"/>
              <a:t>Extensive English language provision</a:t>
            </a:r>
          </a:p>
          <a:p>
            <a:endParaRPr lang="en-GB" dirty="0"/>
          </a:p>
          <a:p>
            <a:r>
              <a:rPr lang="en-GB" dirty="0" smtClean="0"/>
              <a:t>Family-friendly</a:t>
            </a:r>
          </a:p>
          <a:p>
            <a:endParaRPr lang="en-GB" dirty="0"/>
          </a:p>
        </p:txBody>
      </p:sp>
      <p:pic>
        <p:nvPicPr>
          <p:cNvPr id="1026" name="Picture 2" descr="C:\Users\vcapdt3\Pictures\Libya\PPT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"/>
          <a:stretch/>
        </p:blipFill>
        <p:spPr bwMode="auto">
          <a:xfrm>
            <a:off x="4902178" y="2060848"/>
            <a:ext cx="3630262" cy="36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9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University of Huddersfield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5820" y="2060848"/>
            <a:ext cx="4373230" cy="3598862"/>
          </a:xfrm>
        </p:spPr>
        <p:txBody>
          <a:bodyPr/>
          <a:lstStyle/>
          <a:p>
            <a:r>
              <a:rPr lang="en-GB" sz="2000" dirty="0" smtClean="0"/>
              <a:t>Our Libyan students</a:t>
            </a:r>
          </a:p>
          <a:p>
            <a:endParaRPr lang="en-GB" sz="2000" dirty="0"/>
          </a:p>
          <a:p>
            <a:pPr lvl="1"/>
            <a:r>
              <a:rPr lang="en-GB" sz="2000" dirty="0" smtClean="0"/>
              <a:t>Take an active part in campus life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One of our most active and friendly student societies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Sharing their culture with others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pic>
        <p:nvPicPr>
          <p:cNvPr id="12290" name="Picture 2" descr="C:\Users\vcapdt3\Pictures\Libya\PPT\Arabicday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76" y="2276872"/>
            <a:ext cx="42689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8648"/>
            <a:ext cx="8229600" cy="900112"/>
          </a:xfrm>
        </p:spPr>
        <p:txBody>
          <a:bodyPr/>
          <a:lstStyle/>
          <a:p>
            <a:r>
              <a:rPr lang="en-GB" dirty="0" smtClean="0"/>
              <a:t>University of Huddersfield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2502" y="2132856"/>
            <a:ext cx="4615562" cy="3598862"/>
          </a:xfrm>
        </p:spPr>
        <p:txBody>
          <a:bodyPr/>
          <a:lstStyle/>
          <a:p>
            <a:r>
              <a:rPr lang="en-GB" sz="2400" dirty="0" smtClean="0"/>
              <a:t>Our Libyan students</a:t>
            </a:r>
          </a:p>
          <a:p>
            <a:endParaRPr lang="en-GB" sz="2400" dirty="0"/>
          </a:p>
          <a:p>
            <a:pPr lvl="1"/>
            <a:r>
              <a:rPr lang="en-GB" dirty="0" smtClean="0"/>
              <a:t>Are s</a:t>
            </a:r>
            <a:r>
              <a:rPr lang="en-GB" dirty="0" smtClean="0"/>
              <a:t>ome </a:t>
            </a:r>
            <a:r>
              <a:rPr lang="en-GB" dirty="0" smtClean="0"/>
              <a:t>of our highest achieving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And </a:t>
            </a:r>
            <a:r>
              <a:rPr lang="en-GB" dirty="0" smtClean="0"/>
              <a:t>the best </a:t>
            </a:r>
            <a:r>
              <a:rPr lang="en-GB" dirty="0" smtClean="0"/>
              <a:t>supported by their Embassy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</p:txBody>
      </p:sp>
      <p:pic>
        <p:nvPicPr>
          <p:cNvPr id="13314" name="Picture 2" descr="C:\Users\vcapdt3\Pictures\Libya\PPT\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938933"/>
            <a:ext cx="2949133" cy="18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vcapdt3\Pictures\Libya\PPT\Untitled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9"/>
            <a:ext cx="294913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Public Funding for HE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Who pays?</a:t>
            </a:r>
          </a:p>
          <a:p>
            <a:pPr lvl="1"/>
            <a:r>
              <a:rPr lang="en-GB" sz="2000" dirty="0" smtClean="0"/>
              <a:t>What is the right level of public funding</a:t>
            </a:r>
          </a:p>
          <a:p>
            <a:pPr lvl="1"/>
            <a:r>
              <a:rPr lang="en-GB" sz="2000" dirty="0" smtClean="0"/>
              <a:t>What is the right level of private funding</a:t>
            </a:r>
          </a:p>
          <a:p>
            <a:pPr lvl="1"/>
            <a:r>
              <a:rPr lang="en-GB" sz="2000" dirty="0" smtClean="0"/>
              <a:t>UK anticipate 55% being paid back</a:t>
            </a:r>
          </a:p>
          <a:p>
            <a:pPr lvl="1"/>
            <a:r>
              <a:rPr lang="en-GB" sz="2000" dirty="0" smtClean="0"/>
              <a:t>Investment or subsidy?</a:t>
            </a: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2000" dirty="0" smtClean="0"/>
              <a:t>University run like a business</a:t>
            </a:r>
          </a:p>
          <a:p>
            <a:pPr lvl="1"/>
            <a:r>
              <a:rPr lang="en-GB" sz="2000" dirty="0" smtClean="0"/>
              <a:t>No long term debt</a:t>
            </a:r>
          </a:p>
          <a:p>
            <a:pPr lvl="1"/>
            <a:r>
              <a:rPr lang="en-GB" sz="2000" dirty="0" smtClean="0"/>
              <a:t>Number one for financial sustainability</a:t>
            </a:r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2000" dirty="0" smtClean="0"/>
              <a:t>Share approach and philosophy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3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Student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Assurance over standards</a:t>
            </a:r>
          </a:p>
          <a:p>
            <a:pPr lvl="2"/>
            <a:r>
              <a:rPr lang="en-GB" sz="1600" dirty="0" smtClean="0"/>
              <a:t>QAA, Professional Bodies, External Examiner system</a:t>
            </a:r>
          </a:p>
          <a:p>
            <a:pPr lvl="1"/>
            <a:r>
              <a:rPr lang="en-GB" sz="2000" dirty="0" smtClean="0"/>
              <a:t>Assurance over experience</a:t>
            </a:r>
          </a:p>
          <a:p>
            <a:pPr lvl="2"/>
            <a:r>
              <a:rPr lang="en-GB" sz="1600" dirty="0" smtClean="0"/>
              <a:t>Staff quality</a:t>
            </a:r>
          </a:p>
          <a:p>
            <a:pPr lvl="2"/>
            <a:r>
              <a:rPr lang="en-GB" sz="1600" dirty="0" smtClean="0"/>
              <a:t>National student survey</a:t>
            </a:r>
          </a:p>
          <a:p>
            <a:pPr lvl="2"/>
            <a:r>
              <a:rPr lang="en-GB" sz="1600" dirty="0" smtClean="0"/>
              <a:t>Student employability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432746" cy="3598862"/>
          </a:xfrm>
        </p:spPr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1600" dirty="0"/>
              <a:t>Full QAA confidence, over 40 Professional Body Accreditations</a:t>
            </a:r>
          </a:p>
          <a:p>
            <a:pPr lvl="1"/>
            <a:r>
              <a:rPr lang="en-GB" sz="1600" dirty="0" smtClean="0"/>
              <a:t>Only University to have 100% Fellows of Higher Education Academy</a:t>
            </a:r>
          </a:p>
          <a:p>
            <a:pPr lvl="1"/>
            <a:r>
              <a:rPr lang="en-GB" sz="1600" dirty="0" smtClean="0"/>
              <a:t>Top 10 for key aspects of National Student Survey</a:t>
            </a:r>
          </a:p>
          <a:p>
            <a:pPr lvl="1"/>
            <a:r>
              <a:rPr lang="en-GB" sz="1600" dirty="0" smtClean="0"/>
              <a:t>Top 10 over last 3 years for student employability</a:t>
            </a:r>
            <a:endParaRPr lang="en-GB" sz="1600" dirty="0"/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1600" dirty="0"/>
              <a:t>Share our Learning &amp; Teaching strategy and approach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7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 Policy: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Funding</a:t>
            </a:r>
          </a:p>
          <a:p>
            <a:pPr lvl="2"/>
            <a:r>
              <a:rPr lang="en-GB" sz="1600" dirty="0" smtClean="0"/>
              <a:t>Dual, concentration, de </a:t>
            </a:r>
            <a:r>
              <a:rPr lang="en-GB" sz="1600" dirty="0" err="1" smtClean="0"/>
              <a:t>minimis</a:t>
            </a:r>
            <a:r>
              <a:rPr lang="en-GB" sz="1600" dirty="0" smtClean="0"/>
              <a:t>?</a:t>
            </a:r>
          </a:p>
          <a:p>
            <a:pPr lvl="1"/>
            <a:r>
              <a:rPr lang="en-GB" sz="2000" dirty="0" smtClean="0"/>
              <a:t>Impact</a:t>
            </a:r>
          </a:p>
          <a:p>
            <a:pPr lvl="2"/>
            <a:r>
              <a:rPr lang="en-GB" sz="1600" dirty="0" smtClean="0"/>
              <a:t>How to measure and encourage translation of research</a:t>
            </a:r>
          </a:p>
          <a:p>
            <a:pPr lvl="1"/>
            <a:r>
              <a:rPr lang="en-GB" sz="2000" dirty="0"/>
              <a:t>UK most efficient &amp; productive in </a:t>
            </a:r>
            <a:r>
              <a:rPr lang="en-GB" sz="2000" dirty="0" smtClean="0"/>
              <a:t>G8</a:t>
            </a:r>
          </a:p>
          <a:p>
            <a:pPr lvl="2"/>
            <a:r>
              <a:rPr lang="en-GB" sz="1600" dirty="0" smtClean="0"/>
              <a:t>14% of top global papers</a:t>
            </a:r>
            <a:endParaRPr lang="en-GB" sz="1600" dirty="0"/>
          </a:p>
          <a:p>
            <a:pPr lvl="1"/>
            <a:endParaRPr lang="en-GB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432746" cy="3598862"/>
          </a:xfrm>
        </p:spPr>
        <p:txBody>
          <a:bodyPr/>
          <a:lstStyle/>
          <a:p>
            <a:r>
              <a:rPr lang="en-GB" sz="2400" dirty="0" smtClean="0"/>
              <a:t>Huddersfield</a:t>
            </a:r>
          </a:p>
          <a:p>
            <a:pPr lvl="1"/>
            <a:r>
              <a:rPr lang="en-GB" sz="1600" dirty="0" smtClean="0"/>
              <a:t>Strong science and engineering research base</a:t>
            </a:r>
          </a:p>
          <a:p>
            <a:pPr lvl="1"/>
            <a:r>
              <a:rPr lang="en-GB" sz="1600" dirty="0" smtClean="0"/>
              <a:t>One of the ten National Centres of Excellence for Advanced Manufacturing </a:t>
            </a:r>
          </a:p>
          <a:p>
            <a:pPr lvl="1"/>
            <a:r>
              <a:rPr lang="en-GB" sz="1600" dirty="0" smtClean="0"/>
              <a:t>Agilent European Centre of Excellence in analytic chemistry</a:t>
            </a:r>
          </a:p>
          <a:p>
            <a:pPr lvl="1"/>
            <a:r>
              <a:rPr lang="en-GB" sz="1600" dirty="0" smtClean="0"/>
              <a:t>Tripled research numbers and doubled research income in 5 years</a:t>
            </a:r>
            <a:endParaRPr lang="en-GB" sz="1600" dirty="0"/>
          </a:p>
          <a:p>
            <a:r>
              <a:rPr lang="en-GB" sz="2400" dirty="0" smtClean="0"/>
              <a:t>Opportunities</a:t>
            </a:r>
          </a:p>
          <a:p>
            <a:pPr lvl="1"/>
            <a:r>
              <a:rPr lang="en-GB" sz="1600" dirty="0" smtClean="0"/>
              <a:t>PhD study and collaborative research</a:t>
            </a:r>
            <a:endParaRPr lang="en-GB" sz="1600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4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1526</TotalTime>
  <Words>548</Words>
  <Application>Microsoft Office PowerPoint</Application>
  <PresentationFormat>On-screen Show (4:3)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PowerPoint Presentation</vt:lpstr>
      <vt:lpstr>University of Huddersfield</vt:lpstr>
      <vt:lpstr>University of Huddersfield</vt:lpstr>
      <vt:lpstr>Why so many?</vt:lpstr>
      <vt:lpstr>University of Huddersfield</vt:lpstr>
      <vt:lpstr>University of Huddersfield</vt:lpstr>
      <vt:lpstr>HE Policy: Public Funding for HE</vt:lpstr>
      <vt:lpstr>HE Policy: Student experience</vt:lpstr>
      <vt:lpstr>HE Policy: Research</vt:lpstr>
      <vt:lpstr>HE Policy: Social mobility</vt:lpstr>
      <vt:lpstr>HE Policy: Globalisation</vt:lpstr>
      <vt:lpstr>HE Policy: Innovation &amp; Growth</vt:lpstr>
      <vt:lpstr>Conclusion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Administrator</cp:lastModifiedBy>
  <cp:revision>82</cp:revision>
  <dcterms:created xsi:type="dcterms:W3CDTF">2012-10-10T08:25:01Z</dcterms:created>
  <dcterms:modified xsi:type="dcterms:W3CDTF">2014-06-04T10:31:33Z</dcterms:modified>
</cp:coreProperties>
</file>